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71" r:id="rId4"/>
    <p:sldId id="272" r:id="rId5"/>
    <p:sldId id="277" r:id="rId6"/>
    <p:sldId id="289" r:id="rId7"/>
    <p:sldId id="283" r:id="rId8"/>
    <p:sldId id="290" r:id="rId9"/>
    <p:sldId id="291" r:id="rId10"/>
    <p:sldId id="292" r:id="rId11"/>
    <p:sldId id="293" r:id="rId12"/>
    <p:sldId id="282" r:id="rId13"/>
    <p:sldId id="299" r:id="rId14"/>
    <p:sldId id="274" r:id="rId15"/>
    <p:sldId id="294" r:id="rId16"/>
    <p:sldId id="295" r:id="rId17"/>
    <p:sldId id="284" r:id="rId18"/>
    <p:sldId id="296" r:id="rId19"/>
    <p:sldId id="298" r:id="rId20"/>
    <p:sldId id="297" r:id="rId21"/>
    <p:sldId id="281" r:id="rId22"/>
    <p:sldId id="300" r:id="rId23"/>
    <p:sldId id="26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C74762-5628-4185-99C3-5D0FBED23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ACDF62-A02B-4E2A-9355-2D09B0D769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59D0B-A6F6-4D51-B154-5F7A5F622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76383A-799B-41F3-9B0A-C02471303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36C57-DDFE-4B94-94DC-90C3E1E8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395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A5FD8-BB75-44EE-BDF7-0B60FB101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E1548F-10C3-4622-818E-471DC090A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9C9885-0A7B-4C71-8454-359E21BD6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BA608D-A31C-476A-8048-509A2426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FEFE6E-92A2-45EC-B7B1-172ED865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055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E7156F-43B2-4572-8989-A8C89B350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61FD1F-F49F-4E2A-BB48-CD7135BBB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B0835-2273-4FC4-9993-6B34E2DB3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E91F5-5130-44ED-A41A-6DE48FFE2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D262C1-3E9D-44DC-85F0-38A5746D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86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9E83C-0875-4B71-AC8A-B8776C493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1087"/>
            <a:ext cx="10515600" cy="693738"/>
          </a:xfrm>
        </p:spPr>
        <p:txBody>
          <a:bodyPr>
            <a:normAutofit/>
          </a:bodyPr>
          <a:lstStyle>
            <a:lvl1pPr>
              <a:defRPr sz="3600" b="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C02FBC-6682-46A5-9F3E-93082F111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901"/>
            <a:ext cx="10515600" cy="4820637"/>
          </a:xfrm>
        </p:spPr>
        <p:txBody>
          <a:bodyPr/>
          <a:lstStyle>
            <a:lvl1pPr>
              <a:defRPr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>
              <a:defRPr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>
              <a:defRPr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>
              <a:defRPr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A9996B-13FD-4826-B02A-F6969E038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CCC2D-1EA0-4C86-9AA2-3C1CAC4A6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9AE10-19E2-4301-8794-9AC2E472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26D810E-162F-4A27-926B-2309C0133D3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9275"/>
            <a:ext cx="10515600" cy="0"/>
          </a:xfrm>
          <a:prstGeom prst="line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3D96425-B9EC-4965-9DE0-EC8490A1F0C3}"/>
              </a:ext>
            </a:extLst>
          </p:cNvPr>
          <p:cNvSpPr/>
          <p:nvPr userDrawn="1"/>
        </p:nvSpPr>
        <p:spPr>
          <a:xfrm>
            <a:off x="0" y="6294013"/>
            <a:ext cx="12192000" cy="5639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27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7951A-C539-41E8-B9E0-E211F78DE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322E82-6853-43F5-9EDF-2628D7893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0F210A-75A5-4CD8-B4AA-74346B29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AEE8B3-B4A4-45A4-8540-3EDD06D08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A42FF6-E3FF-41E0-B1B8-950A3C7D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533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F1C0A4-C088-4895-AA30-DD604A55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ED28B0-E570-4656-AF65-F879E937C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CCDE79-67DC-4B45-A762-FE1EBB336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E3E535-90E4-4412-B951-BFC77CF80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DDD256-6F03-438A-801C-084787D0D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7E44D1-1C1E-44AD-A606-143DB8D5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28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DFBC5-5A29-4461-8DC0-13EB755CC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E3D487-6141-42D3-96D1-7EF961C1C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830D82-A19F-4E98-9684-6EADCB423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8DD9139-534D-4B33-B56A-A80CAB68B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1FD6E62-EF2B-4745-BF83-5A161C1A2B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7CDF85-4E4D-4BD6-B4CD-A600FDF44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C41AB8-2F26-461B-8665-12ABE1CF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EB559D-6339-4636-AAF8-75DBBF372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875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7A769E-8E44-4EE7-B38C-D285CE60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3EC11F-457A-4421-B0D9-B21B7FF25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67156E-0367-45BA-BB5E-7F69F0E0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4E6104-D4F2-41DA-9B52-91EEFC54D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12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5E3E57-1D8B-4094-B68B-04B58F547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2EB51C-5D5F-497D-85CE-72059F951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5DFACE-FBE8-47A7-91BA-40832AD97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06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1E4A0-832A-4E26-9E0D-4B19EED4F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E87EA0-3AF9-4FAB-A099-2CA31647F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8CBD1-C537-49AF-B699-4F81821FC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550742-64E2-4478-B14F-82B0F37D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2AF7B8-677C-4562-8E9A-742EC454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5B9EB-8535-4859-9337-F82234826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930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413A2-3670-420C-8020-B455433D0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59CF3A9-BC7F-4448-BCA7-049F2C7E9B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A80733-DEB6-42D9-8869-AEC0E19DA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924D32-2E2D-4154-84F0-7AB3C7F5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68CFE4-CA7D-48C4-A63A-204098402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3A50EA-6C78-4CC8-ACE0-05974021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33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383BF2-97B6-457B-9B4F-FAB14BB10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7F1AEF-D3E2-4F17-9A1D-B08C0A22A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3169A-C6C8-424F-88C0-240DC78CD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82416-97BB-4D43-880E-B99DD0AF296D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8AA6A8-7274-4854-9456-ABF82DF06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CA6C7F-4FC5-483E-9F56-5D9A99B7E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E051A-01F4-459C-B082-3D25F18C29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128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media" Target="../media/media4.mp4"/><Relationship Id="rId7" Type="http://schemas.openxmlformats.org/officeDocument/2006/relationships/image" Target="../media/image20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3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C76F14-C2B6-45C8-9418-104C6E05AC3F}"/>
              </a:ext>
            </a:extLst>
          </p:cNvPr>
          <p:cNvSpPr txBox="1"/>
          <p:nvPr/>
        </p:nvSpPr>
        <p:spPr>
          <a:xfrm>
            <a:off x="1218718" y="1058827"/>
            <a:ext cx="61188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주인을 따라오는</a:t>
            </a:r>
            <a:endParaRPr lang="en-US" altLang="ko-KR" sz="48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48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스마트 캐리어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05D8A4C-2FCB-48B8-8AE2-EA1A93E02C93}"/>
              </a:ext>
            </a:extLst>
          </p:cNvPr>
          <p:cNvSpPr/>
          <p:nvPr/>
        </p:nvSpPr>
        <p:spPr>
          <a:xfrm>
            <a:off x="1085368" y="1172829"/>
            <a:ext cx="133350" cy="182499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1AB252-52B6-4F99-B555-F74DFB3017A1}"/>
              </a:ext>
            </a:extLst>
          </p:cNvPr>
          <p:cNvSpPr txBox="1"/>
          <p:nvPr/>
        </p:nvSpPr>
        <p:spPr>
          <a:xfrm>
            <a:off x="1275868" y="2628487"/>
            <a:ext cx="455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전기정보공학부 이민준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70124-6BF1-4520-8675-8D26E7E7330D}"/>
              </a:ext>
            </a:extLst>
          </p:cNvPr>
          <p:cNvSpPr txBox="1"/>
          <p:nvPr/>
        </p:nvSpPr>
        <p:spPr>
          <a:xfrm>
            <a:off x="9988248" y="6197210"/>
            <a:ext cx="1889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IAB 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실무응용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20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3185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6C4DC-08C0-436D-B8FF-428BA7AF2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1 – </a:t>
            </a:r>
            <a:r>
              <a:rPr lang="ko-KR" altLang="en-US" dirty="0"/>
              <a:t>이미지 인식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7EE8D3-AD4A-4A13-A10A-FB371024D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901"/>
            <a:ext cx="10515600" cy="4784421"/>
          </a:xfrm>
        </p:spPr>
        <p:txBody>
          <a:bodyPr>
            <a:normAutofit/>
          </a:bodyPr>
          <a:lstStyle/>
          <a:p>
            <a:r>
              <a:rPr lang="ko-KR" altLang="en-US" b="1" dirty="0"/>
              <a:t>주인을 인식하는 방법</a:t>
            </a:r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pPr>
              <a:buFontTx/>
              <a:buChar char="-"/>
            </a:pPr>
            <a:r>
              <a:rPr lang="en-US" altLang="ko-KR" b="1" dirty="0"/>
              <a:t>Watch</a:t>
            </a:r>
            <a:r>
              <a:rPr lang="ko-KR" altLang="en-US" b="1" dirty="0"/>
              <a:t>를 이용</a:t>
            </a:r>
            <a:endParaRPr lang="en-US" altLang="ko-KR" b="1" dirty="0"/>
          </a:p>
          <a:p>
            <a:pPr>
              <a:buFontTx/>
              <a:buChar char="-"/>
            </a:pPr>
            <a:endParaRPr lang="en-US" altLang="ko-KR" b="1" dirty="0"/>
          </a:p>
          <a:p>
            <a:pPr>
              <a:buFontTx/>
              <a:buChar char="-"/>
            </a:pPr>
            <a:endParaRPr lang="en-US" altLang="ko-KR" b="1" dirty="0"/>
          </a:p>
          <a:p>
            <a:pPr>
              <a:buFontTx/>
              <a:buChar char="-"/>
            </a:pP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b="1" dirty="0"/>
              <a:t>패턴 학습 및 인식</a:t>
            </a:r>
            <a:endParaRPr lang="en-US" altLang="ko-KR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3E5299F-CF27-437F-B37F-860DFDAD0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942" y="4207035"/>
            <a:ext cx="2239618" cy="18058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339989A-99C9-4483-B1D5-3F8B8E339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4207033"/>
            <a:ext cx="2010933" cy="18058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7B8D13-AB4B-4A44-9267-5AFEA02E9C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10" t="17714" r="33560" b="21304"/>
          <a:stretch/>
        </p:blipFill>
        <p:spPr>
          <a:xfrm>
            <a:off x="4191000" y="1974246"/>
            <a:ext cx="3160643" cy="1759147"/>
          </a:xfrm>
          <a:prstGeom prst="rect">
            <a:avLst/>
          </a:prstGeom>
        </p:spPr>
      </p:pic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A41CFC75-7FD0-44AF-8892-B68CEB3FF283}"/>
              </a:ext>
            </a:extLst>
          </p:cNvPr>
          <p:cNvSpPr/>
          <p:nvPr/>
        </p:nvSpPr>
        <p:spPr>
          <a:xfrm>
            <a:off x="4922982" y="1821170"/>
            <a:ext cx="988291" cy="969818"/>
          </a:xfrm>
          <a:prstGeom prst="donut">
            <a:avLst>
              <a:gd name="adj" fmla="val 763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050" name="Picture 2" descr="Check Mark Clipart Transparent Background - Transparent Background Red Check  Mark - 1000x1000 PNG Download - PNGkit">
            <a:extLst>
              <a:ext uri="{FF2B5EF4-FFF2-40B4-BE49-F238E27FC236}">
                <a16:creationId xmlns:a16="http://schemas.microsoft.com/office/drawing/2014/main" id="{0F9A4BE6-E155-40BE-9230-A61C67AA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34" b="96756" l="3537" r="95000">
                        <a14:foregroundMark x1="94756" y1="9060" x2="75732" y2="19463"/>
                        <a14:foregroundMark x1="95000" y1="5034" x2="88659" y2="6040"/>
                        <a14:foregroundMark x1="6829" y1="65996" x2="14512" y2="91946"/>
                        <a14:foregroundMark x1="14512" y1="91946" x2="22683" y2="93400"/>
                        <a14:foregroundMark x1="22683" y1="93400" x2="27561" y2="90268"/>
                        <a14:foregroundMark x1="4878" y1="65101" x2="3537" y2="76510"/>
                        <a14:foregroundMark x1="3537" y1="76510" x2="7683" y2="81879"/>
                        <a14:foregroundMark x1="15488" y1="96085" x2="23537" y2="967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58" y="4106706"/>
            <a:ext cx="647198" cy="705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117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6C4DC-08C0-436D-B8FF-428BA7AF2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1 – </a:t>
            </a:r>
            <a:r>
              <a:rPr lang="ko-KR" altLang="en-US" dirty="0"/>
              <a:t>이미지 인식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7EE8D3-AD4A-4A13-A10A-FB371024D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901"/>
            <a:ext cx="10515600" cy="4784421"/>
          </a:xfrm>
        </p:spPr>
        <p:txBody>
          <a:bodyPr>
            <a:normAutofit/>
          </a:bodyPr>
          <a:lstStyle/>
          <a:p>
            <a:r>
              <a:rPr lang="ko-KR" altLang="en-US" b="1" dirty="0"/>
              <a:t>인식률을 높이기 위해 간단한 </a:t>
            </a:r>
            <a:r>
              <a:rPr lang="en-US" altLang="ko-KR" b="1" dirty="0"/>
              <a:t>Dot</a:t>
            </a:r>
            <a:r>
              <a:rPr lang="ko-KR" altLang="en-US" b="1" dirty="0"/>
              <a:t> 학습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(</a:t>
            </a:r>
            <a:r>
              <a:rPr lang="ko-KR" altLang="en-US" b="1" dirty="0"/>
              <a:t>카메라는 </a:t>
            </a:r>
            <a:r>
              <a:rPr lang="en-US" altLang="ko-KR" b="1" dirty="0"/>
              <a:t>AI Cam</a:t>
            </a:r>
            <a:r>
              <a:rPr lang="ko-KR" altLang="en-US" b="1" dirty="0"/>
              <a:t>인 </a:t>
            </a:r>
            <a:r>
              <a:rPr lang="en-US" altLang="ko-KR" b="1" dirty="0" err="1"/>
              <a:t>HuskyLens</a:t>
            </a:r>
            <a:r>
              <a:rPr lang="en-US" altLang="ko-KR" b="1" dirty="0"/>
              <a:t> Pro </a:t>
            </a:r>
            <a:r>
              <a:rPr lang="ko-KR" altLang="en-US" b="1" dirty="0"/>
              <a:t>사용</a:t>
            </a:r>
            <a:r>
              <a:rPr lang="en-US" altLang="ko-KR" b="1" dirty="0"/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96BFA60-665E-4C1C-A202-2A9E682AC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677148"/>
            <a:ext cx="3255818" cy="325581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CA1874F-202F-4ABF-92AC-6B34C0989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676" y="2677148"/>
            <a:ext cx="4336574" cy="325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1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1123196-298D-458B-BA49-6E446134B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520700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r>
              <a:rPr lang="en-US" altLang="ko-KR" dirty="0"/>
              <a:t>Task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모터 제어 및 하드웨어 설계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2B9F6289-07F0-4FC7-B775-3040099DC32F}"/>
              </a:ext>
            </a:extLst>
          </p:cNvPr>
          <p:cNvSpPr txBox="1">
            <a:spLocks/>
          </p:cNvSpPr>
          <p:nvPr/>
        </p:nvSpPr>
        <p:spPr>
          <a:xfrm>
            <a:off x="651164" y="1367901"/>
            <a:ext cx="10515600" cy="4820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PID </a:t>
            </a:r>
            <a:r>
              <a:rPr lang="ko-KR" altLang="en-US" b="1" dirty="0"/>
              <a:t>제어를 통한 부드러운 움직임 구현</a:t>
            </a:r>
          </a:p>
        </p:txBody>
      </p:sp>
      <p:pic>
        <p:nvPicPr>
          <p:cNvPr id="1026" name="Picture 2" descr="PID 제어기 - 위키백과, 우리 모두의 백과사전">
            <a:extLst>
              <a:ext uri="{FF2B5EF4-FFF2-40B4-BE49-F238E27FC236}">
                <a16:creationId xmlns:a16="http://schemas.microsoft.com/office/drawing/2014/main" id="{1D704937-251D-4FFF-A395-CC734BF1C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982" y="2070231"/>
            <a:ext cx="7426036" cy="341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724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5E971F-10CD-449E-A4FE-E16219CA3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28" y="1931319"/>
            <a:ext cx="1433945" cy="590208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/>
              <a:t>No PID</a:t>
            </a:r>
            <a:endParaRPr lang="ko-KR" altLang="en-US" b="1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1123196-298D-458B-BA49-6E446134B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520700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r>
              <a:rPr lang="en-US" altLang="ko-KR" dirty="0"/>
              <a:t>Task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모터 제어 및 하드웨어 설계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E60FD3B-0BC0-48AC-80EC-204574BAC513}"/>
              </a:ext>
            </a:extLst>
          </p:cNvPr>
          <p:cNvSpPr txBox="1">
            <a:spLocks/>
          </p:cNvSpPr>
          <p:nvPr/>
        </p:nvSpPr>
        <p:spPr>
          <a:xfrm>
            <a:off x="6299198" y="1931319"/>
            <a:ext cx="1893455" cy="590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b="1" dirty="0"/>
              <a:t>With PID</a:t>
            </a:r>
            <a:endParaRPr lang="ko-KR" altLang="en-US" b="1" dirty="0"/>
          </a:p>
        </p:txBody>
      </p:sp>
      <p:pic>
        <p:nvPicPr>
          <p:cNvPr id="6" name="with pid">
            <a:hlinkClick r:id="" action="ppaction://media"/>
            <a:extLst>
              <a:ext uri="{FF2B5EF4-FFF2-40B4-BE49-F238E27FC236}">
                <a16:creationId xmlns:a16="http://schemas.microsoft.com/office/drawing/2014/main" id="{42A2F962-D81E-45F8-8E89-F1A4CFDA90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56217" y="2444083"/>
            <a:ext cx="5190836" cy="2912336"/>
          </a:xfrm>
          <a:prstGeom prst="rect">
            <a:avLst/>
          </a:prstGeom>
        </p:spPr>
      </p:pic>
      <p:pic>
        <p:nvPicPr>
          <p:cNvPr id="7" name="no pid">
            <a:hlinkClick r:id="" action="ppaction://media"/>
            <a:extLst>
              <a:ext uri="{FF2B5EF4-FFF2-40B4-BE49-F238E27FC236}">
                <a16:creationId xmlns:a16="http://schemas.microsoft.com/office/drawing/2014/main" id="{F6212C77-5543-46B3-B699-AA2E06BC155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8128" y="2444084"/>
            <a:ext cx="5190836" cy="2912335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A435161-A70D-4A32-8582-40D37F394BF6}"/>
              </a:ext>
            </a:extLst>
          </p:cNvPr>
          <p:cNvCxnSpPr>
            <a:cxnSpLocks/>
          </p:cNvCxnSpPr>
          <p:nvPr/>
        </p:nvCxnSpPr>
        <p:spPr>
          <a:xfrm>
            <a:off x="6169893" y="1931319"/>
            <a:ext cx="0" cy="365668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2B9F6289-07F0-4FC7-B775-3040099DC32F}"/>
              </a:ext>
            </a:extLst>
          </p:cNvPr>
          <p:cNvSpPr txBox="1">
            <a:spLocks/>
          </p:cNvSpPr>
          <p:nvPr/>
        </p:nvSpPr>
        <p:spPr>
          <a:xfrm>
            <a:off x="651164" y="1367901"/>
            <a:ext cx="10515600" cy="4820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PID </a:t>
            </a:r>
            <a:r>
              <a:rPr lang="ko-KR" altLang="en-US" b="1" dirty="0"/>
              <a:t>제어를 통한 부드러운 움직임 구현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689628B-423D-4B62-AF59-2B7771E4EF6F}"/>
              </a:ext>
            </a:extLst>
          </p:cNvPr>
          <p:cNvSpPr txBox="1">
            <a:spLocks/>
          </p:cNvSpPr>
          <p:nvPr/>
        </p:nvSpPr>
        <p:spPr>
          <a:xfrm>
            <a:off x="651164" y="5749782"/>
            <a:ext cx="10515600" cy="438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/>
              <a:t>(Prototype</a:t>
            </a:r>
            <a:r>
              <a:rPr lang="ko-KR" altLang="en-US" sz="1600" b="1" dirty="0"/>
              <a:t>으로 테스트한 영상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7620787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F3DB0-13C2-4A29-8D5D-5505467A3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모터 제어 및 하드웨어 설계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FEE2F8-5EFE-4FB7-AD08-FF7807301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5941"/>
            <a:ext cx="10515600" cy="4212767"/>
          </a:xfrm>
        </p:spPr>
        <p:txBody>
          <a:bodyPr/>
          <a:lstStyle/>
          <a:p>
            <a:r>
              <a:rPr lang="en-US" altLang="ko-KR" b="1" dirty="0"/>
              <a:t>Kinematics</a:t>
            </a:r>
          </a:p>
          <a:p>
            <a:pPr marL="0" indent="0">
              <a:buNone/>
            </a:pPr>
            <a:r>
              <a:rPr lang="en-US" altLang="ko-KR" b="1" dirty="0"/>
              <a:t>- </a:t>
            </a:r>
            <a:r>
              <a:rPr lang="ko-KR" altLang="en-US" b="1" dirty="0" err="1"/>
              <a:t>조향</a:t>
            </a:r>
            <a:r>
              <a:rPr lang="ko-KR" altLang="en-US" b="1" dirty="0"/>
              <a:t> 방식</a:t>
            </a:r>
            <a:endParaRPr lang="en-US" altLang="ko-KR" dirty="0"/>
          </a:p>
        </p:txBody>
      </p:sp>
      <p:pic>
        <p:nvPicPr>
          <p:cNvPr id="1026" name="Picture 2" descr="Ackermann steering geometry - Wikipedia">
            <a:extLst>
              <a:ext uri="{FF2B5EF4-FFF2-40B4-BE49-F238E27FC236}">
                <a16:creationId xmlns:a16="http://schemas.microsoft.com/office/drawing/2014/main" id="{A16102EA-F13C-4EFF-BCB5-6F5B817C9A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62"/>
          <a:stretch/>
        </p:blipFill>
        <p:spPr bwMode="auto">
          <a:xfrm>
            <a:off x="1695450" y="2310244"/>
            <a:ext cx="2810992" cy="33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3C9A47-B96B-448E-89F8-8F0102A1A89A}"/>
              </a:ext>
            </a:extLst>
          </p:cNvPr>
          <p:cNvSpPr txBox="1"/>
          <p:nvPr/>
        </p:nvSpPr>
        <p:spPr>
          <a:xfrm flipH="1">
            <a:off x="1929227" y="5813184"/>
            <a:ext cx="2343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Ackerman Steering</a:t>
            </a:r>
            <a:endParaRPr lang="ko-KR" altLang="en-US" b="1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3DBDFD51-BCEE-4572-84D7-F2A6A69D3822}"/>
              </a:ext>
            </a:extLst>
          </p:cNvPr>
          <p:cNvSpPr/>
          <p:nvPr/>
        </p:nvSpPr>
        <p:spPr>
          <a:xfrm>
            <a:off x="5105400" y="3500869"/>
            <a:ext cx="1704975" cy="693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Buy Chassis Rectangle 2WD 2-wheel robot chassis Botland - Robotic Shop">
            <a:extLst>
              <a:ext uri="{FF2B5EF4-FFF2-40B4-BE49-F238E27FC236}">
                <a16:creationId xmlns:a16="http://schemas.microsoft.com/office/drawing/2014/main" id="{500847EB-82E1-4F38-8393-07E2EACF9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308" y="2326539"/>
            <a:ext cx="3344384" cy="334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3EE5DD-6280-44E8-A278-AB42A81A504A}"/>
              </a:ext>
            </a:extLst>
          </p:cNvPr>
          <p:cNvSpPr txBox="1"/>
          <p:nvPr/>
        </p:nvSpPr>
        <p:spPr>
          <a:xfrm flipH="1">
            <a:off x="8168455" y="5813184"/>
            <a:ext cx="2412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Differential Steering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6426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F3DB0-13C2-4A29-8D5D-5505467A3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모터 제어 및 하드웨어 설계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FEE2F8-5EFE-4FB7-AD08-FF7807301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5941"/>
            <a:ext cx="10515600" cy="4212767"/>
          </a:xfrm>
        </p:spPr>
        <p:txBody>
          <a:bodyPr/>
          <a:lstStyle/>
          <a:p>
            <a:r>
              <a:rPr lang="en-US" altLang="ko-KR" b="1" dirty="0"/>
              <a:t>Kinematics</a:t>
            </a:r>
          </a:p>
        </p:txBody>
      </p:sp>
      <p:pic>
        <p:nvPicPr>
          <p:cNvPr id="6" name="KakaoTalk_20220124_162635785">
            <a:hlinkClick r:id="" action="ppaction://media"/>
            <a:extLst>
              <a:ext uri="{FF2B5EF4-FFF2-40B4-BE49-F238E27FC236}">
                <a16:creationId xmlns:a16="http://schemas.microsoft.com/office/drawing/2014/main" id="{FFF95FC2-B9FA-4DAF-90C1-30045F5EB8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9794" y="2525191"/>
            <a:ext cx="4328058" cy="24282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669740-DA4F-4B6C-BCBD-52841BF50241}"/>
              </a:ext>
            </a:extLst>
          </p:cNvPr>
          <p:cNvSpPr txBox="1"/>
          <p:nvPr/>
        </p:nvSpPr>
        <p:spPr>
          <a:xfrm>
            <a:off x="2659495" y="2022410"/>
            <a:ext cx="15886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/>
              <a:t>전륜 구동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B94AC6-76A2-4418-879D-50C996A6B85D}"/>
              </a:ext>
            </a:extLst>
          </p:cNvPr>
          <p:cNvSpPr txBox="1"/>
          <p:nvPr/>
        </p:nvSpPr>
        <p:spPr>
          <a:xfrm>
            <a:off x="7943850" y="2022410"/>
            <a:ext cx="15886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후륜 구동</a:t>
            </a:r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A4D20-74EF-4C6E-858F-54972450FA7B}"/>
              </a:ext>
            </a:extLst>
          </p:cNvPr>
          <p:cNvSpPr txBox="1"/>
          <p:nvPr/>
        </p:nvSpPr>
        <p:spPr>
          <a:xfrm>
            <a:off x="1357167" y="5237875"/>
            <a:ext cx="40276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급커브는 잘 하지만</a:t>
            </a:r>
            <a:endParaRPr lang="en-US" altLang="ko-KR" sz="2400" b="1" dirty="0"/>
          </a:p>
          <a:p>
            <a:r>
              <a:rPr lang="ko-KR" altLang="en-US" sz="2400" b="1" dirty="0"/>
              <a:t>직선 주행 시 출렁임이 심함</a:t>
            </a:r>
            <a:endParaRPr lang="ko-KR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CB9668-39ED-4252-8E7E-DAE3FD7E1108}"/>
              </a:ext>
            </a:extLst>
          </p:cNvPr>
          <p:cNvSpPr txBox="1"/>
          <p:nvPr/>
        </p:nvSpPr>
        <p:spPr>
          <a:xfrm>
            <a:off x="6807200" y="5237875"/>
            <a:ext cx="40276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커브에 약하지만</a:t>
            </a:r>
            <a:endParaRPr lang="en-US" altLang="ko-KR" sz="2400" b="1" dirty="0"/>
          </a:p>
          <a:p>
            <a:r>
              <a:rPr lang="ko-KR" altLang="en-US" sz="2400" b="1" dirty="0"/>
              <a:t>직선 주행 시 안정적임</a:t>
            </a:r>
            <a:endParaRPr lang="ko-KR" altLang="en-US" sz="2400" dirty="0"/>
          </a:p>
        </p:txBody>
      </p:sp>
      <p:pic>
        <p:nvPicPr>
          <p:cNvPr id="16" name="Picture 2" descr="Check Mark Clipart Transparent Background - Transparent Background Red Check  Mark - 1000x1000 PNG Download - PNGkit">
            <a:extLst>
              <a:ext uri="{FF2B5EF4-FFF2-40B4-BE49-F238E27FC236}">
                <a16:creationId xmlns:a16="http://schemas.microsoft.com/office/drawing/2014/main" id="{27E72E17-7ED0-48AC-98BD-90080D467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34" b="96756" l="3537" r="95000">
                        <a14:foregroundMark x1="94756" y1="9060" x2="75732" y2="19463"/>
                        <a14:foregroundMark x1="95000" y1="5034" x2="88659" y2="6040"/>
                        <a14:foregroundMark x1="6829" y1="65996" x2="14512" y2="91946"/>
                        <a14:foregroundMark x1="14512" y1="91946" x2="22683" y2="93400"/>
                        <a14:foregroundMark x1="22683" y1="93400" x2="27561" y2="90268"/>
                        <a14:foregroundMark x1="4878" y1="65101" x2="3537" y2="76510"/>
                        <a14:foregroundMark x1="3537" y1="76510" x2="7683" y2="81879"/>
                        <a14:foregroundMark x1="15488" y1="96085" x2="23537" y2="967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251" y="1628455"/>
            <a:ext cx="647198" cy="705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akaoTalk_20220124_214414783">
            <a:hlinkClick r:id="" action="ppaction://media"/>
            <a:extLst>
              <a:ext uri="{FF2B5EF4-FFF2-40B4-BE49-F238E27FC236}">
                <a16:creationId xmlns:a16="http://schemas.microsoft.com/office/drawing/2014/main" id="{DA49518B-4BA1-410D-B3B3-D6F78AAF58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36327" y="2484075"/>
            <a:ext cx="4369378" cy="245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9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F3DB0-13C2-4A29-8D5D-5505467A3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모터 제어 및 하드웨어 설계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FEE2F8-5EFE-4FB7-AD08-FF7807301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357"/>
            <a:ext cx="10515600" cy="4212767"/>
          </a:xfrm>
        </p:spPr>
        <p:txBody>
          <a:bodyPr/>
          <a:lstStyle/>
          <a:p>
            <a:r>
              <a:rPr lang="ko-KR" altLang="en-US" b="1" dirty="0"/>
              <a:t>장애물 직면 시 대처</a:t>
            </a:r>
            <a:endParaRPr lang="en-US" altLang="ko-KR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8FB08D-DB1D-424C-9B8F-807EDD8E9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16" b="54861"/>
          <a:stretch/>
        </p:blipFill>
        <p:spPr>
          <a:xfrm>
            <a:off x="6711646" y="2306029"/>
            <a:ext cx="4529008" cy="300565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601C24B-6F76-4854-8C8E-EF7961DCA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974" b="-3738"/>
          <a:stretch/>
        </p:blipFill>
        <p:spPr>
          <a:xfrm>
            <a:off x="1950717" y="3417740"/>
            <a:ext cx="1947028" cy="2722418"/>
          </a:xfrm>
          <a:prstGeom prst="rect">
            <a:avLst/>
          </a:prstGeom>
        </p:spPr>
      </p:pic>
      <p:sp>
        <p:nvSpPr>
          <p:cNvPr id="3" name="원형: 비어 있음 2">
            <a:extLst>
              <a:ext uri="{FF2B5EF4-FFF2-40B4-BE49-F238E27FC236}">
                <a16:creationId xmlns:a16="http://schemas.microsoft.com/office/drawing/2014/main" id="{560E7F4F-9643-4529-B056-4AE35DA1701B}"/>
              </a:ext>
            </a:extLst>
          </p:cNvPr>
          <p:cNvSpPr/>
          <p:nvPr/>
        </p:nvSpPr>
        <p:spPr>
          <a:xfrm>
            <a:off x="1946123" y="3429000"/>
            <a:ext cx="1828800" cy="849460"/>
          </a:xfrm>
          <a:prstGeom prst="donut">
            <a:avLst>
              <a:gd name="adj" fmla="val 141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5A2B4F0-4182-45B4-B2F0-824A9224B214}"/>
              </a:ext>
            </a:extLst>
          </p:cNvPr>
          <p:cNvGrpSpPr/>
          <p:nvPr/>
        </p:nvGrpSpPr>
        <p:grpSpPr>
          <a:xfrm>
            <a:off x="2860523" y="2306029"/>
            <a:ext cx="3851123" cy="3005658"/>
            <a:chOff x="2860523" y="2306029"/>
            <a:chExt cx="3851123" cy="3005658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DBAE9E1C-52CB-42EE-A6AB-5308DE2E4764}"/>
                </a:ext>
              </a:extLst>
            </p:cNvPr>
            <p:cNvCxnSpPr>
              <a:cxnSpLocks/>
              <a:stCxn id="3" idx="0"/>
            </p:cNvCxnSpPr>
            <p:nvPr/>
          </p:nvCxnSpPr>
          <p:spPr>
            <a:xfrm flipV="1">
              <a:off x="2860523" y="2306029"/>
              <a:ext cx="3851123" cy="1122971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0339E18-D13F-4282-9E8B-A791250EC131}"/>
                </a:ext>
              </a:extLst>
            </p:cNvPr>
            <p:cNvCxnSpPr>
              <a:stCxn id="3" idx="4"/>
            </p:cNvCxnSpPr>
            <p:nvPr/>
          </p:nvCxnSpPr>
          <p:spPr>
            <a:xfrm>
              <a:off x="2860523" y="4278460"/>
              <a:ext cx="3851123" cy="1033227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147EEABC-F2CC-460C-87C2-A63B0B738FA9}"/>
              </a:ext>
            </a:extLst>
          </p:cNvPr>
          <p:cNvGrpSpPr/>
          <p:nvPr/>
        </p:nvGrpSpPr>
        <p:grpSpPr>
          <a:xfrm>
            <a:off x="4525596" y="3204188"/>
            <a:ext cx="3544141" cy="830997"/>
            <a:chOff x="4525596" y="3204188"/>
            <a:chExt cx="3544141" cy="830997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C3DFF09-2BB6-4C6E-B162-C702F9800F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83795" y="3343564"/>
              <a:ext cx="1985942" cy="12671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7582FC-38CD-4DD6-9BA4-3A8D49A12C40}"/>
                </a:ext>
              </a:extLst>
            </p:cNvPr>
            <p:cNvSpPr txBox="1"/>
            <p:nvPr/>
          </p:nvSpPr>
          <p:spPr>
            <a:xfrm>
              <a:off x="4525596" y="3204188"/>
              <a:ext cx="264990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b="1" dirty="0"/>
                <a:t>[</a:t>
              </a:r>
              <a:r>
                <a:rPr lang="ko-KR" altLang="en-US" sz="1600" b="1" dirty="0"/>
                <a:t>초음파 센서</a:t>
              </a:r>
              <a:r>
                <a:rPr lang="en-US" altLang="ko-KR" sz="1600" b="1" dirty="0"/>
                <a:t>]</a:t>
              </a:r>
            </a:p>
            <a:p>
              <a:r>
                <a:rPr lang="ko-KR" altLang="en-US" sz="1600" b="1" dirty="0"/>
                <a:t>갑작스러운 장애물</a:t>
              </a:r>
              <a:endParaRPr lang="en-US" altLang="ko-KR" sz="1600" b="1" dirty="0"/>
            </a:p>
            <a:p>
              <a:r>
                <a:rPr lang="ko-KR" altLang="en-US" sz="1600" b="1" dirty="0"/>
                <a:t>감지 시 </a:t>
              </a:r>
              <a:r>
                <a:rPr lang="en-US" altLang="ko-KR" sz="1600" b="1" dirty="0"/>
                <a:t>1</a:t>
              </a:r>
              <a:r>
                <a:rPr lang="ko-KR" altLang="en-US" sz="1600" b="1" dirty="0"/>
                <a:t>초간 급정거</a:t>
              </a:r>
              <a:endParaRPr lang="ko-KR" altLang="en-US" sz="16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A19CB89-F696-4433-9140-A927193BB8B6}"/>
              </a:ext>
            </a:extLst>
          </p:cNvPr>
          <p:cNvGrpSpPr/>
          <p:nvPr/>
        </p:nvGrpSpPr>
        <p:grpSpPr>
          <a:xfrm>
            <a:off x="8906245" y="1270084"/>
            <a:ext cx="3336636" cy="1757637"/>
            <a:chOff x="8906245" y="1270084"/>
            <a:chExt cx="3336636" cy="1757637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B77D14A8-AD5F-4413-860E-3BD75ECECC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6245" y="1516770"/>
              <a:ext cx="233902" cy="151095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8A2F5D7A-51DB-4BE0-8B7F-854D062956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33878" y="1516770"/>
              <a:ext cx="44062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946DE6C-BC66-4EFD-A1D3-5F0A420E1DCA}"/>
                </a:ext>
              </a:extLst>
            </p:cNvPr>
            <p:cNvSpPr txBox="1"/>
            <p:nvPr/>
          </p:nvSpPr>
          <p:spPr>
            <a:xfrm>
              <a:off x="9592977" y="1270084"/>
              <a:ext cx="2649904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b="1" dirty="0"/>
                <a:t>[</a:t>
              </a:r>
              <a:r>
                <a:rPr lang="en-US" altLang="ko-KR" sz="1600" b="1" dirty="0" err="1"/>
                <a:t>HuskyLens</a:t>
              </a:r>
              <a:r>
                <a:rPr lang="en-US" altLang="ko-KR" sz="1600" b="1" dirty="0"/>
                <a:t>]</a:t>
              </a:r>
            </a:p>
            <a:p>
              <a:r>
                <a:rPr lang="ko-KR" altLang="en-US" sz="1600" b="1" dirty="0"/>
                <a:t>인식한 물체의</a:t>
              </a:r>
              <a:endParaRPr lang="en-US" altLang="ko-KR" sz="1600" b="1" dirty="0"/>
            </a:p>
            <a:p>
              <a:r>
                <a:rPr lang="en-US" altLang="ko-KR" sz="1600" b="1" dirty="0"/>
                <a:t>Bounding box </a:t>
              </a:r>
              <a:r>
                <a:rPr lang="ko-KR" altLang="en-US" sz="1600" b="1" dirty="0"/>
                <a:t>크기가</a:t>
              </a:r>
              <a:endParaRPr lang="en-US" altLang="ko-KR" sz="1600" b="1" dirty="0"/>
            </a:p>
            <a:p>
              <a:r>
                <a:rPr lang="ko-KR" altLang="en-US" sz="1600" b="1" dirty="0"/>
                <a:t>일정 크기 이상이면 정지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4992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B8239-CA07-40D0-9E51-5246CE9C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3 – </a:t>
            </a:r>
            <a:r>
              <a:rPr lang="ko-KR" altLang="en-US" dirty="0"/>
              <a:t>블루투스 연동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46FAC1-766D-417A-9D75-01DBA4BC8E25}"/>
              </a:ext>
            </a:extLst>
          </p:cNvPr>
          <p:cNvGrpSpPr/>
          <p:nvPr/>
        </p:nvGrpSpPr>
        <p:grpSpPr>
          <a:xfrm>
            <a:off x="458587" y="4442106"/>
            <a:ext cx="7135896" cy="1581272"/>
            <a:chOff x="838200" y="2950901"/>
            <a:chExt cx="9893756" cy="219239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A7861C9-2AA0-47A8-AE42-FD9E07589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2950901"/>
              <a:ext cx="9893756" cy="609398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ECD583C-8AFD-4B92-B53E-7B05782F1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3546687"/>
              <a:ext cx="9893756" cy="61506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4713673-D35C-4797-BBFD-A1DAA107E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8200" y="4156085"/>
              <a:ext cx="6283997" cy="987214"/>
            </a:xfrm>
            <a:prstGeom prst="rect">
              <a:avLst/>
            </a:prstGeom>
          </p:spPr>
        </p:pic>
      </p:grpSp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475EFE81-7BED-40D5-A885-38C375C9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357"/>
            <a:ext cx="10515600" cy="4212767"/>
          </a:xfrm>
        </p:spPr>
        <p:txBody>
          <a:bodyPr/>
          <a:lstStyle/>
          <a:p>
            <a:r>
              <a:rPr lang="en-US" altLang="ko-KR" b="1" dirty="0"/>
              <a:t>IOS Dabble </a:t>
            </a:r>
            <a:r>
              <a:rPr lang="ko-KR" altLang="en-US" b="1" dirty="0"/>
              <a:t>앱 사용을 시도했으나</a:t>
            </a:r>
            <a:r>
              <a:rPr lang="en-US" altLang="ko-KR" b="1" dirty="0"/>
              <a:t>...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B8E8D8-FC17-414E-8238-D9C73E27F21C}"/>
              </a:ext>
            </a:extLst>
          </p:cNvPr>
          <p:cNvGrpSpPr/>
          <p:nvPr/>
        </p:nvGrpSpPr>
        <p:grpSpPr>
          <a:xfrm>
            <a:off x="2399812" y="1919393"/>
            <a:ext cx="2351459" cy="2149235"/>
            <a:chOff x="1149123" y="1830816"/>
            <a:chExt cx="2351459" cy="2149235"/>
          </a:xfrm>
        </p:grpSpPr>
        <p:pic>
          <p:nvPicPr>
            <p:cNvPr id="3074" name="Picture 2" descr="App Store에서 제공하는 Dabble - Bluetooth Controller">
              <a:extLst>
                <a:ext uri="{FF2B5EF4-FFF2-40B4-BE49-F238E27FC236}">
                  <a16:creationId xmlns:a16="http://schemas.microsoft.com/office/drawing/2014/main" id="{9DA93A12-1A82-4926-929A-970F4F9431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42917" y1="50159" x2="51667" y2="498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57" t="15086" r="31657" b="15086"/>
            <a:stretch/>
          </p:blipFill>
          <p:spPr bwMode="auto">
            <a:xfrm>
              <a:off x="1573849" y="1830816"/>
              <a:ext cx="1502006" cy="1500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55C00E-159A-49AC-8B0D-2212C2BDF40D}"/>
                </a:ext>
              </a:extLst>
            </p:cNvPr>
            <p:cNvSpPr txBox="1"/>
            <p:nvPr/>
          </p:nvSpPr>
          <p:spPr>
            <a:xfrm>
              <a:off x="1149123" y="3395276"/>
              <a:ext cx="23514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/>
                <a:t>Dabble</a:t>
              </a:r>
            </a:p>
            <a:p>
              <a:pPr algn="ctr"/>
              <a:r>
                <a:rPr lang="en-US" altLang="ko-KR" sz="1600" b="1" dirty="0"/>
                <a:t>Bluetooth Controller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2AEE735-CDB7-4D93-A458-36F456DA7AC3}"/>
              </a:ext>
            </a:extLst>
          </p:cNvPr>
          <p:cNvGrpSpPr/>
          <p:nvPr/>
        </p:nvGrpSpPr>
        <p:grpSpPr>
          <a:xfrm>
            <a:off x="6839300" y="1899188"/>
            <a:ext cx="3013592" cy="2169440"/>
            <a:chOff x="4201278" y="1810611"/>
            <a:chExt cx="3013592" cy="2169440"/>
          </a:xfrm>
        </p:grpSpPr>
        <p:pic>
          <p:nvPicPr>
            <p:cNvPr id="3076" name="Picture 4" descr="Getting Started with Dabble App - Bluetooth controller for Arduino, ESP32 &amp;amp;  evive">
              <a:extLst>
                <a:ext uri="{FF2B5EF4-FFF2-40B4-BE49-F238E27FC236}">
                  <a16:creationId xmlns:a16="http://schemas.microsoft.com/office/drawing/2014/main" id="{4BA3D9B5-9275-4ED9-863F-7F50E3BF46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1278" y="1810611"/>
              <a:ext cx="3013592" cy="1500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DE6CF8-1322-4321-BC90-C0DB0874E9AD}"/>
                </a:ext>
              </a:extLst>
            </p:cNvPr>
            <p:cNvSpPr txBox="1"/>
            <p:nvPr/>
          </p:nvSpPr>
          <p:spPr>
            <a:xfrm>
              <a:off x="4532344" y="3395276"/>
              <a:ext cx="23514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/>
                <a:t>Dabble</a:t>
              </a:r>
            </a:p>
            <a:p>
              <a:pPr algn="ctr"/>
              <a:r>
                <a:rPr lang="en-US" altLang="ko-KR" sz="1600" b="1" dirty="0"/>
                <a:t>Bluetooth Gamepad</a:t>
              </a:r>
              <a:endParaRPr lang="ko-KR" altLang="en-US" sz="1600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A68D68-716C-4FF0-B762-58E8EA4F3B13}"/>
              </a:ext>
            </a:extLst>
          </p:cNvPr>
          <p:cNvSpPr txBox="1"/>
          <p:nvPr/>
        </p:nvSpPr>
        <p:spPr>
          <a:xfrm>
            <a:off x="8351984" y="4711183"/>
            <a:ext cx="30018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사용한 </a:t>
            </a:r>
            <a:r>
              <a:rPr lang="en-US" altLang="ko-KR" sz="2400" b="1" dirty="0"/>
              <a:t>MCU</a:t>
            </a:r>
          </a:p>
          <a:p>
            <a:r>
              <a:rPr lang="en-US" altLang="ko-KR" sz="2400" b="1" dirty="0"/>
              <a:t>(</a:t>
            </a:r>
            <a:r>
              <a:rPr lang="en-US" altLang="ko-KR" sz="2400" b="1" dirty="0" err="1"/>
              <a:t>Nucleo</a:t>
            </a:r>
            <a:r>
              <a:rPr lang="en-US" altLang="ko-KR" sz="2400" b="1" dirty="0"/>
              <a:t> F411RE)</a:t>
            </a:r>
            <a:r>
              <a:rPr lang="ko-KR" altLang="en-US" sz="2400" b="1" dirty="0"/>
              <a:t>에</a:t>
            </a:r>
            <a:endParaRPr lang="en-US" altLang="ko-KR" sz="2400" b="1" dirty="0"/>
          </a:p>
          <a:p>
            <a:r>
              <a:rPr lang="ko-KR" altLang="en-US" sz="2400" b="1" dirty="0"/>
              <a:t>지원되지 않음</a:t>
            </a:r>
            <a:r>
              <a:rPr lang="en-US" altLang="ko-KR" sz="2400" b="1" dirty="0"/>
              <a:t>…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226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B8239-CA07-40D0-9E51-5246CE9C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3 – </a:t>
            </a:r>
            <a:r>
              <a:rPr lang="ko-KR" altLang="en-US" dirty="0"/>
              <a:t>블루투스 연동</a:t>
            </a:r>
          </a:p>
        </p:txBody>
      </p:sp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475EFE81-7BED-40D5-A885-38C375C9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357"/>
            <a:ext cx="10515600" cy="4212767"/>
          </a:xfrm>
        </p:spPr>
        <p:txBody>
          <a:bodyPr/>
          <a:lstStyle/>
          <a:p>
            <a:r>
              <a:rPr lang="en-US" altLang="ko-KR" b="1" dirty="0"/>
              <a:t>MIT </a:t>
            </a:r>
            <a:r>
              <a:rPr lang="ko-KR" altLang="en-US" b="1" dirty="0"/>
              <a:t>앱 </a:t>
            </a:r>
            <a:r>
              <a:rPr lang="ko-KR" altLang="en-US" b="1" dirty="0" err="1"/>
              <a:t>인벤터를</a:t>
            </a:r>
            <a:r>
              <a:rPr lang="ko-KR" altLang="en-US" b="1" dirty="0"/>
              <a:t> 활용해 앱 제작</a:t>
            </a:r>
            <a:endParaRPr lang="en-US" altLang="ko-KR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2C85167-3C5A-448F-8D43-E426BB69DF2A}"/>
              </a:ext>
            </a:extLst>
          </p:cNvPr>
          <p:cNvGrpSpPr/>
          <p:nvPr/>
        </p:nvGrpSpPr>
        <p:grpSpPr>
          <a:xfrm>
            <a:off x="771427" y="1934197"/>
            <a:ext cx="7456310" cy="4309299"/>
            <a:chOff x="771427" y="1934197"/>
            <a:chExt cx="7456310" cy="430929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2CC0EC6-795C-4C84-BC89-2451B62558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8" t="7600" r="1882" b="4742"/>
            <a:stretch/>
          </p:blipFill>
          <p:spPr>
            <a:xfrm>
              <a:off x="771427" y="1934197"/>
              <a:ext cx="7456310" cy="3770864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675E740-1E91-4C1D-A868-4A9C41221030}"/>
                </a:ext>
              </a:extLst>
            </p:cNvPr>
            <p:cNvSpPr txBox="1"/>
            <p:nvPr/>
          </p:nvSpPr>
          <p:spPr>
            <a:xfrm>
              <a:off x="3712795" y="5781831"/>
              <a:ext cx="157357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400" b="1" dirty="0"/>
                <a:t>개발 화면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27C0B93-8F9F-4965-AD26-3A8DF272B39D}"/>
              </a:ext>
            </a:extLst>
          </p:cNvPr>
          <p:cNvGrpSpPr/>
          <p:nvPr/>
        </p:nvGrpSpPr>
        <p:grpSpPr>
          <a:xfrm>
            <a:off x="8981077" y="1477137"/>
            <a:ext cx="2130268" cy="4766359"/>
            <a:chOff x="8981077" y="1477137"/>
            <a:chExt cx="2130268" cy="4766359"/>
          </a:xfrm>
        </p:grpSpPr>
        <p:pic>
          <p:nvPicPr>
            <p:cNvPr id="15" name="그림 14" descr="텍스트, 전자기기, 스크린샷이(가) 표시된 사진&#10;&#10;자동 생성된 설명">
              <a:extLst>
                <a:ext uri="{FF2B5EF4-FFF2-40B4-BE49-F238E27FC236}">
                  <a16:creationId xmlns:a16="http://schemas.microsoft.com/office/drawing/2014/main" id="{6CB55E56-96EA-4144-80D2-24B68111FF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47"/>
            <a:stretch/>
          </p:blipFill>
          <p:spPr>
            <a:xfrm>
              <a:off x="8981077" y="1477137"/>
              <a:ext cx="2130268" cy="4227924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BC9C4F-67B3-4816-A253-C5A41F755637}"/>
                </a:ext>
              </a:extLst>
            </p:cNvPr>
            <p:cNvSpPr txBox="1"/>
            <p:nvPr/>
          </p:nvSpPr>
          <p:spPr>
            <a:xfrm>
              <a:off x="9050348" y="5781831"/>
              <a:ext cx="199172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400" b="1" dirty="0"/>
                <a:t>실제 앱 화면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764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B8239-CA07-40D0-9E51-5246CE9C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3 – </a:t>
            </a:r>
            <a:r>
              <a:rPr lang="ko-KR" altLang="en-US" dirty="0"/>
              <a:t>블루투스 연동</a:t>
            </a:r>
          </a:p>
        </p:txBody>
      </p:sp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475EFE81-7BED-40D5-A885-38C375C9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357"/>
            <a:ext cx="10515600" cy="4212767"/>
          </a:xfrm>
        </p:spPr>
        <p:txBody>
          <a:bodyPr/>
          <a:lstStyle/>
          <a:p>
            <a:r>
              <a:rPr lang="en-US" altLang="ko-KR" b="1" dirty="0"/>
              <a:t>MIT </a:t>
            </a:r>
            <a:r>
              <a:rPr lang="ko-KR" altLang="en-US" b="1" dirty="0"/>
              <a:t>앱 </a:t>
            </a:r>
            <a:r>
              <a:rPr lang="ko-KR" altLang="en-US" b="1" dirty="0" err="1"/>
              <a:t>인벤터를</a:t>
            </a:r>
            <a:r>
              <a:rPr lang="ko-KR" altLang="en-US" b="1" dirty="0"/>
              <a:t> 활용해 앱 제작</a:t>
            </a:r>
            <a:endParaRPr lang="en-US" altLang="ko-KR" b="1" dirty="0"/>
          </a:p>
        </p:txBody>
      </p:sp>
      <p:pic>
        <p:nvPicPr>
          <p:cNvPr id="15" name="그림 14" descr="텍스트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6CB55E56-96EA-4144-80D2-24B68111FF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7"/>
          <a:stretch/>
        </p:blipFill>
        <p:spPr>
          <a:xfrm>
            <a:off x="5242457" y="1854428"/>
            <a:ext cx="2130268" cy="4227924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B0EBBF5A-7F3C-40F2-831C-50285D20A315}"/>
              </a:ext>
            </a:extLst>
          </p:cNvPr>
          <p:cNvGrpSpPr/>
          <p:nvPr/>
        </p:nvGrpSpPr>
        <p:grpSpPr>
          <a:xfrm>
            <a:off x="6969940" y="1757896"/>
            <a:ext cx="3911499" cy="461665"/>
            <a:chOff x="4522304" y="1754761"/>
            <a:chExt cx="3911499" cy="461665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C9678D2-1D7E-4FE7-8502-918266E657BE}"/>
                </a:ext>
              </a:extLst>
            </p:cNvPr>
            <p:cNvCxnSpPr/>
            <p:nvPr/>
          </p:nvCxnSpPr>
          <p:spPr>
            <a:xfrm flipV="1">
              <a:off x="4522304" y="1938130"/>
              <a:ext cx="1669774" cy="278296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323F4E0-88B4-4BE7-B0FA-BBED46EB4382}"/>
                </a:ext>
              </a:extLst>
            </p:cNvPr>
            <p:cNvSpPr txBox="1"/>
            <p:nvPr/>
          </p:nvSpPr>
          <p:spPr>
            <a:xfrm>
              <a:off x="6192078" y="1754761"/>
              <a:ext cx="22417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/>
                <a:t>블루투스 기기 선택</a:t>
              </a:r>
              <a:endParaRPr lang="ko-KR" altLang="en-US" b="1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6252D5-58C7-40A5-AF33-3F57C66BF8CA}"/>
              </a:ext>
            </a:extLst>
          </p:cNvPr>
          <p:cNvGrpSpPr/>
          <p:nvPr/>
        </p:nvGrpSpPr>
        <p:grpSpPr>
          <a:xfrm>
            <a:off x="1468583" y="2459860"/>
            <a:ext cx="3953162" cy="369332"/>
            <a:chOff x="6106634" y="1754761"/>
            <a:chExt cx="3953162" cy="369332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13A54D05-4790-415C-B549-E2BBC1971242}"/>
                </a:ext>
              </a:extLst>
            </p:cNvPr>
            <p:cNvCxnSpPr>
              <a:cxnSpLocks/>
            </p:cNvCxnSpPr>
            <p:nvPr/>
          </p:nvCxnSpPr>
          <p:spPr>
            <a:xfrm>
              <a:off x="8314743" y="1936525"/>
              <a:ext cx="1745053" cy="18756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10DD82-0B1A-4CDA-8460-51BF20F64CA6}"/>
                </a:ext>
              </a:extLst>
            </p:cNvPr>
            <p:cNvSpPr txBox="1"/>
            <p:nvPr/>
          </p:nvSpPr>
          <p:spPr>
            <a:xfrm>
              <a:off x="6106634" y="1754761"/>
              <a:ext cx="23601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Auto</a:t>
              </a:r>
              <a:r>
                <a:rPr lang="ko-KR" altLang="en-US" b="1" dirty="0"/>
                <a:t> </a:t>
              </a:r>
              <a:r>
                <a:rPr lang="en-US" altLang="ko-KR" b="1" dirty="0"/>
                <a:t>Tracking </a:t>
              </a:r>
              <a:r>
                <a:rPr lang="ko-KR" altLang="en-US" b="1" dirty="0"/>
                <a:t>모드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61AA471-FC5C-45E4-BC28-14ECF15D504E}"/>
              </a:ext>
            </a:extLst>
          </p:cNvPr>
          <p:cNvGrpSpPr/>
          <p:nvPr/>
        </p:nvGrpSpPr>
        <p:grpSpPr>
          <a:xfrm>
            <a:off x="7175249" y="2591832"/>
            <a:ext cx="4092428" cy="369332"/>
            <a:chOff x="4609130" y="1754761"/>
            <a:chExt cx="4092428" cy="369332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D29E2171-199A-44A9-AFE4-DE2D6D011E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9130" y="1938130"/>
              <a:ext cx="1582948" cy="5399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16CA07-98E1-4FFE-B97B-AEED77963F9A}"/>
                </a:ext>
              </a:extLst>
            </p:cNvPr>
            <p:cNvSpPr txBox="1"/>
            <p:nvPr/>
          </p:nvSpPr>
          <p:spPr>
            <a:xfrm>
              <a:off x="6192078" y="1754761"/>
              <a:ext cx="250948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Remote Control </a:t>
              </a:r>
              <a:r>
                <a:rPr lang="ko-KR" altLang="en-US" b="1" dirty="0"/>
                <a:t>모드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7FEE854-5C17-421A-9D6F-8510FA997257}"/>
              </a:ext>
            </a:extLst>
          </p:cNvPr>
          <p:cNvGrpSpPr/>
          <p:nvPr/>
        </p:nvGrpSpPr>
        <p:grpSpPr>
          <a:xfrm>
            <a:off x="7038109" y="3199079"/>
            <a:ext cx="3843330" cy="812455"/>
            <a:chOff x="4478634" y="1330735"/>
            <a:chExt cx="3843330" cy="812455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11CFCE8-59A5-4631-B019-56220C11E7C1}"/>
                </a:ext>
              </a:extLst>
            </p:cNvPr>
            <p:cNvCxnSpPr>
              <a:cxnSpLocks/>
            </p:cNvCxnSpPr>
            <p:nvPr/>
          </p:nvCxnSpPr>
          <p:spPr>
            <a:xfrm>
              <a:off x="4478634" y="1330735"/>
              <a:ext cx="1201730" cy="608692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CA0D85-810D-4F30-818B-67CFD6534F12}"/>
                </a:ext>
              </a:extLst>
            </p:cNvPr>
            <p:cNvSpPr txBox="1"/>
            <p:nvPr/>
          </p:nvSpPr>
          <p:spPr>
            <a:xfrm>
              <a:off x="5591714" y="1773858"/>
              <a:ext cx="27302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/>
                <a:t>블루투스 연결 상태 표시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8416B27-644D-40F7-BBC7-642C5777D70E}"/>
              </a:ext>
            </a:extLst>
          </p:cNvPr>
          <p:cNvGrpSpPr/>
          <p:nvPr/>
        </p:nvGrpSpPr>
        <p:grpSpPr>
          <a:xfrm>
            <a:off x="6969940" y="3437526"/>
            <a:ext cx="3212481" cy="1941016"/>
            <a:chOff x="4195366" y="202174"/>
            <a:chExt cx="3212481" cy="1941016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B1E8DF8-3CA7-4117-BECF-56EF5ABAFEEE}"/>
                </a:ext>
              </a:extLst>
            </p:cNvPr>
            <p:cNvCxnSpPr>
              <a:cxnSpLocks/>
            </p:cNvCxnSpPr>
            <p:nvPr/>
          </p:nvCxnSpPr>
          <p:spPr>
            <a:xfrm>
              <a:off x="4195366" y="202174"/>
              <a:ext cx="1484998" cy="1737253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9E2AC7-9C1A-4C19-88C9-FCCB7C443876}"/>
                </a:ext>
              </a:extLst>
            </p:cNvPr>
            <p:cNvSpPr txBox="1"/>
            <p:nvPr/>
          </p:nvSpPr>
          <p:spPr>
            <a:xfrm>
              <a:off x="5591714" y="1773858"/>
              <a:ext cx="181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/>
                <a:t>현재 </a:t>
              </a:r>
              <a:r>
                <a:rPr lang="ko-KR" altLang="en-US" b="1"/>
                <a:t>모드 표시</a:t>
              </a:r>
              <a:endParaRPr lang="ko-KR" altLang="en-US" b="1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1AD664E-BDFC-4C5F-9551-B9B16C8B2A6B}"/>
              </a:ext>
            </a:extLst>
          </p:cNvPr>
          <p:cNvGrpSpPr/>
          <p:nvPr/>
        </p:nvGrpSpPr>
        <p:grpSpPr>
          <a:xfrm>
            <a:off x="2711274" y="4028809"/>
            <a:ext cx="2798351" cy="646331"/>
            <a:chOff x="6175261" y="1544614"/>
            <a:chExt cx="2798351" cy="646331"/>
          </a:xfrm>
        </p:grpSpPr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E49C5DC5-995D-447B-A921-7CA2594AB348}"/>
                </a:ext>
              </a:extLst>
            </p:cNvPr>
            <p:cNvCxnSpPr>
              <a:cxnSpLocks/>
            </p:cNvCxnSpPr>
            <p:nvPr/>
          </p:nvCxnSpPr>
          <p:spPr>
            <a:xfrm>
              <a:off x="7659178" y="1821613"/>
              <a:ext cx="1314434" cy="92422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A35C8A6-5275-4890-AE54-A3601FBE49CC}"/>
                </a:ext>
              </a:extLst>
            </p:cNvPr>
            <p:cNvSpPr txBox="1"/>
            <p:nvPr/>
          </p:nvSpPr>
          <p:spPr>
            <a:xfrm>
              <a:off x="6175261" y="1544614"/>
              <a:ext cx="162411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/>
                <a:t>조이스틱</a:t>
              </a:r>
              <a:endParaRPr lang="en-US" altLang="ko-KR" b="1" dirty="0"/>
            </a:p>
            <a:p>
              <a:pPr algn="ctr"/>
              <a:r>
                <a:rPr lang="en-US" altLang="ko-KR" b="1" dirty="0"/>
                <a:t>(</a:t>
              </a:r>
              <a:r>
                <a:rPr lang="ko-KR" altLang="en-US" b="1" dirty="0"/>
                <a:t>캐리어 조종</a:t>
              </a:r>
              <a:r>
                <a:rPr lang="en-US" altLang="ko-KR" b="1" dirty="0"/>
                <a:t>)</a:t>
              </a:r>
              <a:endParaRPr lang="ko-KR" altLang="en-US" b="1" dirty="0"/>
            </a:p>
          </p:txBody>
        </p:sp>
      </p:grp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48462B1-7BBB-4006-A9BE-971785AC763A}"/>
              </a:ext>
            </a:extLst>
          </p:cNvPr>
          <p:cNvCxnSpPr>
            <a:cxnSpLocks/>
          </p:cNvCxnSpPr>
          <p:nvPr/>
        </p:nvCxnSpPr>
        <p:spPr>
          <a:xfrm>
            <a:off x="5242457" y="1996684"/>
            <a:ext cx="145933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0142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7394D-6F6C-4727-AC07-EC477FE6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작품 개발 동기</a:t>
            </a:r>
          </a:p>
        </p:txBody>
      </p:sp>
      <p:pic>
        <p:nvPicPr>
          <p:cNvPr id="1026" name="Picture 2" descr="lifting heavy objects - Clip Art Library">
            <a:extLst>
              <a:ext uri="{FF2B5EF4-FFF2-40B4-BE49-F238E27FC236}">
                <a16:creationId xmlns:a16="http://schemas.microsoft.com/office/drawing/2014/main" id="{F48EEB71-6F0C-430B-8963-CEEC1BC3A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82" b="97059" l="8491" r="94340">
                        <a14:foregroundMark x1="8962" y1="21429" x2="10849" y2="30252"/>
                        <a14:foregroundMark x1="19811" y1="41597" x2="30660" y2="45798"/>
                        <a14:foregroundMark x1="21698" y1="39916" x2="31604" y2="45378"/>
                        <a14:foregroundMark x1="38208" y1="11765" x2="59434" y2="8403"/>
                        <a14:foregroundMark x1="59434" y1="8403" x2="83962" y2="12605"/>
                        <a14:foregroundMark x1="83962" y1="12605" x2="94340" y2="20588"/>
                        <a14:foregroundMark x1="94340" y1="20588" x2="89151" y2="48739"/>
                        <a14:foregroundMark x1="41509" y1="3782" x2="51415" y2="4202"/>
                        <a14:foregroundMark x1="57075" y1="83193" x2="54245" y2="96218"/>
                        <a14:foregroundMark x1="54245" y1="96218" x2="51415" y2="970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041" y="1506731"/>
            <a:ext cx="3713018" cy="416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Set your bags down. It's just easier that way. | by George Bonelli | Medium">
            <a:extLst>
              <a:ext uri="{FF2B5EF4-FFF2-40B4-BE49-F238E27FC236}">
                <a16:creationId xmlns:a16="http://schemas.microsoft.com/office/drawing/2014/main" id="{1465E029-A59B-4161-A205-186BD8932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08" b="98238" l="9910" r="89640">
                        <a14:foregroundMark x1="27477" y1="81057" x2="20721" y2="96035"/>
                        <a14:foregroundMark x1="36937" y1="50661" x2="36036" y2="72687"/>
                        <a14:foregroundMark x1="58108" y1="7489" x2="51802" y2="7048"/>
                        <a14:foregroundMark x1="64414" y1="59031" x2="65315" y2="76211"/>
                        <a14:foregroundMark x1="63964" y1="47137" x2="64865" y2="66960"/>
                        <a14:foregroundMark x1="64865" y1="66960" x2="64865" y2="66960"/>
                        <a14:foregroundMark x1="65766" y1="51101" x2="66667" y2="77974"/>
                        <a14:foregroundMark x1="74324" y1="89868" x2="77027" y2="98238"/>
                        <a14:foregroundMark x1="38288" y1="89427" x2="10811" y2="97797"/>
                        <a14:foregroundMark x1="10811" y1="97797" x2="13063" y2="94273"/>
                        <a14:foregroundMark x1="69369" y1="29956" x2="73423" y2="41850"/>
                        <a14:backgroundMark x1="22973" y1="13656" x2="14865" y2="49339"/>
                        <a14:backgroundMark x1="84234" y1="25110" x2="86486" y2="77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943" y="1440245"/>
            <a:ext cx="4141593" cy="423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31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B8239-CA07-40D0-9E51-5246CE9C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3 – </a:t>
            </a:r>
            <a:r>
              <a:rPr lang="ko-KR" altLang="en-US" dirty="0"/>
              <a:t>블루투스 연동</a:t>
            </a:r>
          </a:p>
        </p:txBody>
      </p:sp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475EFE81-7BED-40D5-A885-38C375C9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357"/>
            <a:ext cx="10515600" cy="4212767"/>
          </a:xfrm>
        </p:spPr>
        <p:txBody>
          <a:bodyPr/>
          <a:lstStyle/>
          <a:p>
            <a:r>
              <a:rPr lang="ko-KR" altLang="en-US" b="1" dirty="0"/>
              <a:t>테스트 영상 </a:t>
            </a:r>
            <a:r>
              <a:rPr lang="en-US" altLang="ko-KR" b="1" dirty="0"/>
              <a:t>(</a:t>
            </a:r>
            <a:r>
              <a:rPr lang="ko-KR" altLang="en-US" b="1" dirty="0"/>
              <a:t>실험 조교</a:t>
            </a:r>
            <a:r>
              <a:rPr lang="en-US" altLang="ko-KR" b="1" dirty="0"/>
              <a:t>: </a:t>
            </a:r>
            <a:r>
              <a:rPr lang="ko-KR" altLang="en-US" b="1" dirty="0" err="1"/>
              <a:t>과외생</a:t>
            </a:r>
            <a:r>
              <a:rPr lang="en-US" altLang="ko-KR" b="1" dirty="0"/>
              <a:t>)</a:t>
            </a:r>
          </a:p>
        </p:txBody>
      </p:sp>
      <p:pic>
        <p:nvPicPr>
          <p:cNvPr id="3" name="KakaoTalk_20220124_155951697">
            <a:hlinkClick r:id="" action="ppaction://media"/>
            <a:extLst>
              <a:ext uri="{FF2B5EF4-FFF2-40B4-BE49-F238E27FC236}">
                <a16:creationId xmlns:a16="http://schemas.microsoft.com/office/drawing/2014/main" id="{C521FAC4-6939-4837-BD9D-74C7958FF8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53400" y="1930398"/>
            <a:ext cx="2161638" cy="38528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68ECFC-FE7A-47E6-846A-BA1F88BA84DB}"/>
              </a:ext>
            </a:extLst>
          </p:cNvPr>
          <p:cNvSpPr txBox="1"/>
          <p:nvPr/>
        </p:nvSpPr>
        <p:spPr>
          <a:xfrm>
            <a:off x="2808790" y="5811911"/>
            <a:ext cx="2692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Remote Control Mode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5809DF-2AC8-4C47-8003-2A1931D352D0}"/>
              </a:ext>
            </a:extLst>
          </p:cNvPr>
          <p:cNvSpPr txBox="1"/>
          <p:nvPr/>
        </p:nvSpPr>
        <p:spPr>
          <a:xfrm>
            <a:off x="6837647" y="5811911"/>
            <a:ext cx="2546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Auto Tracking Mode</a:t>
            </a:r>
            <a:endParaRPr lang="ko-KR" altLang="en-US" b="1" dirty="0"/>
          </a:p>
        </p:txBody>
      </p:sp>
      <p:pic>
        <p:nvPicPr>
          <p:cNvPr id="6" name="KakaoTalk_20220124_172145826">
            <a:hlinkClick r:id="" action="ppaction://media"/>
            <a:extLst>
              <a:ext uri="{FF2B5EF4-FFF2-40B4-BE49-F238E27FC236}">
                <a16:creationId xmlns:a16="http://schemas.microsoft.com/office/drawing/2014/main" id="{B373E20D-C2DF-4A77-9278-B9ECC268DA6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35842" y="1930398"/>
            <a:ext cx="2183351" cy="38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35741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6AE76-235E-4A0E-A08D-74E65E7CB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 및 추가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A016DF-3445-433E-BDD7-2668DE7BB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Object Tracking</a:t>
            </a:r>
            <a:r>
              <a:rPr lang="ko-KR" altLang="en-US" b="1" dirty="0"/>
              <a:t>을 보조할 만한 장치 추가</a:t>
            </a:r>
            <a:r>
              <a:rPr lang="en-US" altLang="ko-KR" b="1" dirty="0"/>
              <a:t>, </a:t>
            </a:r>
            <a:r>
              <a:rPr lang="ko-KR" altLang="en-US" b="1" dirty="0"/>
              <a:t>제어방식 개선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장애물 인식 후 정지가 아닌 실시간 대처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실제 캐리어로 사용 시 하중에 따라 제어방식 조정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제스쳐</a:t>
            </a:r>
            <a:r>
              <a:rPr lang="ko-KR" altLang="en-US" b="1" dirty="0"/>
              <a:t> 인식</a:t>
            </a:r>
            <a:r>
              <a:rPr lang="en-US" altLang="ko-KR" b="1" dirty="0"/>
              <a:t>, </a:t>
            </a:r>
            <a:r>
              <a:rPr lang="ko-KR" altLang="en-US" b="1" dirty="0"/>
              <a:t>음성 인식</a:t>
            </a:r>
            <a:r>
              <a:rPr lang="en-US" altLang="ko-KR" b="1" dirty="0"/>
              <a:t>(?)</a:t>
            </a:r>
          </a:p>
          <a:p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93314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6AE76-235E-4A0E-A08D-74E65E7CB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A016DF-3445-433E-BDD7-2668DE7BB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/>
              <a:t>하드웨어는 나의 사고와 동일하지 않다</a:t>
            </a:r>
            <a:r>
              <a:rPr lang="en-US" altLang="ko-KR" b="1" dirty="0"/>
              <a:t>..</a:t>
            </a:r>
          </a:p>
          <a:p>
            <a:endParaRPr lang="en-US" altLang="ko-KR" b="1" dirty="0"/>
          </a:p>
          <a:p>
            <a:r>
              <a:rPr lang="ko-KR" altLang="en-US" b="1" dirty="0" err="1"/>
              <a:t>아두이노</a:t>
            </a:r>
            <a:r>
              <a:rPr lang="ko-KR" altLang="en-US" b="1" dirty="0"/>
              <a:t> 외에 기타 </a:t>
            </a:r>
            <a:r>
              <a:rPr lang="en-US" altLang="ko-KR" b="1" dirty="0"/>
              <a:t>MCU</a:t>
            </a:r>
            <a:r>
              <a:rPr lang="ko-KR" altLang="en-US" b="1" dirty="0"/>
              <a:t>에 대한 지식을 확장하는 기회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시중에 제품화 되어 판매중인 전자 제품이 새삼 대단하게 </a:t>
            </a:r>
            <a:r>
              <a:rPr lang="ko-KR" altLang="en-US" b="1" dirty="0" err="1"/>
              <a:t>느껴짐</a:t>
            </a:r>
            <a:r>
              <a:rPr lang="en-US" altLang="ko-KR" b="1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158692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06A560-CA3F-4DC7-AED9-9D82E95460FB}"/>
              </a:ext>
            </a:extLst>
          </p:cNvPr>
          <p:cNvSpPr txBox="1"/>
          <p:nvPr/>
        </p:nvSpPr>
        <p:spPr>
          <a:xfrm>
            <a:off x="3500582" y="2539757"/>
            <a:ext cx="51908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  <a:r>
              <a:rPr lang="en-US" altLang="ko-KR" sz="6600" b="1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!</a:t>
            </a:r>
          </a:p>
          <a:p>
            <a:pPr algn="ctr"/>
            <a:r>
              <a:rPr lang="en-US" altLang="ko-KR" sz="6600" b="1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Thank You~!</a:t>
            </a:r>
            <a:endParaRPr lang="ko-KR" altLang="en-US" sz="6600" b="1" dirty="0">
              <a:solidFill>
                <a:schemeClr val="accent1">
                  <a:lumMod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8268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F3DB0-13C2-4A29-8D5D-5505467A3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작품 개발 목표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FEE2F8-5EFE-4FB7-AD08-FF7807301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190" y="5261138"/>
            <a:ext cx="8097620" cy="501367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/>
              <a:t>주인을 알아서 따라올 수 있는 캐리어를 개발하는 것</a:t>
            </a:r>
          </a:p>
        </p:txBody>
      </p:sp>
      <p:pic>
        <p:nvPicPr>
          <p:cNvPr id="4098" name="Picture 2" descr="샤오미 90분 20인치 캐리어 : 다나와 가격비교">
            <a:extLst>
              <a:ext uri="{FF2B5EF4-FFF2-40B4-BE49-F238E27FC236}">
                <a16:creationId xmlns:a16="http://schemas.microsoft.com/office/drawing/2014/main" id="{89E08274-B4AB-43A8-8FA5-0650116A4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6" y="1546997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hy Does My Dog Follow Me Everywhere? It&amp;#39;s in His Genes">
            <a:extLst>
              <a:ext uri="{FF2B5EF4-FFF2-40B4-BE49-F238E27FC236}">
                <a16:creationId xmlns:a16="http://schemas.microsoft.com/office/drawing/2014/main" id="{438B8836-EC90-42BF-8EA3-EF5E77AEB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86011" y="1659696"/>
            <a:ext cx="4367789" cy="291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더하기 기호 2">
            <a:extLst>
              <a:ext uri="{FF2B5EF4-FFF2-40B4-BE49-F238E27FC236}">
                <a16:creationId xmlns:a16="http://schemas.microsoft.com/office/drawing/2014/main" id="{E07265E8-0F03-4950-8595-7E33D5DBF2D9}"/>
              </a:ext>
            </a:extLst>
          </p:cNvPr>
          <p:cNvSpPr/>
          <p:nvPr/>
        </p:nvSpPr>
        <p:spPr>
          <a:xfrm>
            <a:off x="4749873" y="2287083"/>
            <a:ext cx="1902691" cy="1967346"/>
          </a:xfrm>
          <a:prstGeom prst="mathPlus">
            <a:avLst>
              <a:gd name="adj1" fmla="val 1672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612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F3DB0-13C2-4A29-8D5D-5505467A3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스마트 캐리어의 기능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FEE2F8-5EFE-4FB7-AD08-FF7807301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015"/>
            <a:ext cx="10515600" cy="4536040"/>
          </a:xfrm>
        </p:spPr>
        <p:txBody>
          <a:bodyPr>
            <a:normAutofit/>
          </a:bodyPr>
          <a:lstStyle/>
          <a:p>
            <a:r>
              <a:rPr lang="en-US" altLang="ko-KR" b="1" dirty="0"/>
              <a:t>Auto Control Mode</a:t>
            </a:r>
          </a:p>
          <a:p>
            <a:pPr>
              <a:buFontTx/>
              <a:buChar char="-"/>
            </a:pPr>
            <a:r>
              <a:rPr lang="ko-KR" altLang="en-US" b="1" dirty="0"/>
              <a:t>사람이 직접 끌지 않아도 사람을 따라 오는 모드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- </a:t>
            </a:r>
            <a:r>
              <a:rPr lang="ko-KR" altLang="en-US" b="1" dirty="0"/>
              <a:t>필요 기술</a:t>
            </a:r>
            <a:r>
              <a:rPr lang="en-US" altLang="ko-KR" b="1" dirty="0"/>
              <a:t>: Computer vision, </a:t>
            </a:r>
            <a:r>
              <a:rPr lang="ko-KR" altLang="en-US" b="1" dirty="0"/>
              <a:t>모터 제어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Remote Control Mode</a:t>
            </a:r>
          </a:p>
          <a:p>
            <a:pPr>
              <a:buFontTx/>
              <a:buChar char="-"/>
            </a:pPr>
            <a:r>
              <a:rPr lang="ko-KR" altLang="en-US" b="1" dirty="0"/>
              <a:t>휴대폰 블루투스와 연동해 캐리어를 무선 조종하는 모드</a:t>
            </a: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b="1" dirty="0"/>
              <a:t>필요 기술</a:t>
            </a:r>
            <a:r>
              <a:rPr lang="en-US" altLang="ko-KR" b="1" dirty="0"/>
              <a:t>: </a:t>
            </a:r>
            <a:r>
              <a:rPr lang="ko-KR" altLang="en-US" b="1" dirty="0"/>
              <a:t>블루투스</a:t>
            </a:r>
            <a:r>
              <a:rPr lang="en-US" altLang="ko-KR" b="1" dirty="0"/>
              <a:t>, </a:t>
            </a:r>
            <a:r>
              <a:rPr lang="ko-KR" altLang="en-US" b="1" dirty="0"/>
              <a:t>애플리케이션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262400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EC316D-E8E0-4D80-865E-A080DEE41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필요 부품</a:t>
            </a:r>
          </a:p>
        </p:txBody>
      </p:sp>
      <p:pic>
        <p:nvPicPr>
          <p:cNvPr id="1026" name="Picture 2" descr="디바이스마트,MCU보드/전자키트 &gt; 프로세서/개발보드 &gt; ARM &gt; Cortex-M4,STMicroelectronics,NUCLEO-F411RE,NUCLEO-F411RE에는 아두이노 연결 지원 및 ST Morpho 헤더 장치가 있습니다. 이는 폭넓은 전문화된 차폐 장치 선택 사항을 통해 STM32 Nucleo 개방 개발 플랫폼을 확장할 수 있습니다.">
            <a:extLst>
              <a:ext uri="{FF2B5EF4-FFF2-40B4-BE49-F238E27FC236}">
                <a16:creationId xmlns:a16="http://schemas.microsoft.com/office/drawing/2014/main" id="{1A27B45D-09EE-4E15-A42E-FBAA63B775C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18000"/>
          <a:stretch/>
        </p:blipFill>
        <p:spPr bwMode="auto">
          <a:xfrm>
            <a:off x="4667250" y="1984252"/>
            <a:ext cx="2857500" cy="334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BA4A1236-9E7B-4AC6-BFCB-2C3C74E2EF4A}"/>
              </a:ext>
            </a:extLst>
          </p:cNvPr>
          <p:cNvGrpSpPr/>
          <p:nvPr/>
        </p:nvGrpSpPr>
        <p:grpSpPr>
          <a:xfrm>
            <a:off x="543723" y="1446096"/>
            <a:ext cx="2577292" cy="2212471"/>
            <a:chOff x="878840" y="1639136"/>
            <a:chExt cx="2577292" cy="2212471"/>
          </a:xfrm>
        </p:grpSpPr>
        <p:pic>
          <p:nvPicPr>
            <p:cNvPr id="4" name="Picture 2" descr="HUSKYLENS – An AI Camera: Click, Learn, and Play! - YouTube">
              <a:extLst>
                <a:ext uri="{FF2B5EF4-FFF2-40B4-BE49-F238E27FC236}">
                  <a16:creationId xmlns:a16="http://schemas.microsoft.com/office/drawing/2014/main" id="{4E26761F-21B3-40AA-BC52-4F66E65DD8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23" t="8609" r="9916"/>
            <a:stretch/>
          </p:blipFill>
          <p:spPr bwMode="auto">
            <a:xfrm>
              <a:off x="1190877" y="1639136"/>
              <a:ext cx="1778317" cy="1762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내용 개체 틀 4">
              <a:extLst>
                <a:ext uri="{FF2B5EF4-FFF2-40B4-BE49-F238E27FC236}">
                  <a16:creationId xmlns:a16="http://schemas.microsoft.com/office/drawing/2014/main" id="{4EC2270C-0750-407A-B8C5-BD06D32F94C2}"/>
                </a:ext>
              </a:extLst>
            </p:cNvPr>
            <p:cNvSpPr txBox="1">
              <a:spLocks/>
            </p:cNvSpPr>
            <p:nvPr/>
          </p:nvSpPr>
          <p:spPr>
            <a:xfrm>
              <a:off x="878840" y="3454400"/>
              <a:ext cx="2577292" cy="39720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sz="2000" b="1" dirty="0"/>
                <a:t>AI Cam - </a:t>
              </a:r>
              <a:r>
                <a:rPr lang="en-US" altLang="ko-KR" sz="2000" b="1" dirty="0" err="1"/>
                <a:t>HuskyLens</a:t>
              </a:r>
              <a:endParaRPr lang="ko-KR" altLang="en-US" sz="2000" b="1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118C593-862F-41E0-8CAB-4A0CA4D2BE6C}"/>
              </a:ext>
            </a:extLst>
          </p:cNvPr>
          <p:cNvGrpSpPr/>
          <p:nvPr/>
        </p:nvGrpSpPr>
        <p:grpSpPr>
          <a:xfrm>
            <a:off x="313753" y="3862691"/>
            <a:ext cx="3037233" cy="2274508"/>
            <a:chOff x="537131" y="4032815"/>
            <a:chExt cx="3037233" cy="2274508"/>
          </a:xfrm>
        </p:grpSpPr>
        <p:pic>
          <p:nvPicPr>
            <p:cNvPr id="1036" name="Picture 12" descr="디바이스마트,MCU보드/전자키트 &gt; 통신/네트워크 &gt; 블루투스/BLE,SZH,HM-10 블루투스 4.0 BLE 모듈 [SZH-EK108],2.5V ~ 3.3V / 최대 50mA 필요 / 블루투스 4.0 기반(BLE) / 직렬 UART 인터페이스">
              <a:extLst>
                <a:ext uri="{FF2B5EF4-FFF2-40B4-BE49-F238E27FC236}">
                  <a16:creationId xmlns:a16="http://schemas.microsoft.com/office/drawing/2014/main" id="{D328DB94-9AAA-468C-805A-1D358A9973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355" b="18355"/>
            <a:stretch/>
          </p:blipFill>
          <p:spPr bwMode="auto">
            <a:xfrm>
              <a:off x="537131" y="4032815"/>
              <a:ext cx="3037233" cy="192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내용 개체 틀 4">
              <a:extLst>
                <a:ext uri="{FF2B5EF4-FFF2-40B4-BE49-F238E27FC236}">
                  <a16:creationId xmlns:a16="http://schemas.microsoft.com/office/drawing/2014/main" id="{ED3C4940-FDC4-4845-927E-F7E0717E915C}"/>
                </a:ext>
              </a:extLst>
            </p:cNvPr>
            <p:cNvSpPr txBox="1">
              <a:spLocks/>
            </p:cNvSpPr>
            <p:nvPr/>
          </p:nvSpPr>
          <p:spPr>
            <a:xfrm>
              <a:off x="606384" y="5937669"/>
              <a:ext cx="2918994" cy="36965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sz="2000" b="1" dirty="0"/>
                <a:t>HM-10 Bluetooth </a:t>
              </a:r>
              <a:r>
                <a:rPr lang="ko-KR" altLang="en-US" sz="2000" b="1" dirty="0"/>
                <a:t>모듈</a:t>
              </a:r>
            </a:p>
          </p:txBody>
        </p:sp>
      </p:grpSp>
      <p:sp>
        <p:nvSpPr>
          <p:cNvPr id="18" name="내용 개체 틀 4">
            <a:extLst>
              <a:ext uri="{FF2B5EF4-FFF2-40B4-BE49-F238E27FC236}">
                <a16:creationId xmlns:a16="http://schemas.microsoft.com/office/drawing/2014/main" id="{8DD391BE-0BCA-4FD8-BAE8-BED5FE5D369A}"/>
              </a:ext>
            </a:extLst>
          </p:cNvPr>
          <p:cNvSpPr txBox="1">
            <a:spLocks/>
          </p:cNvSpPr>
          <p:nvPr/>
        </p:nvSpPr>
        <p:spPr>
          <a:xfrm>
            <a:off x="4577383" y="5366856"/>
            <a:ext cx="3037233" cy="397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b="1" dirty="0"/>
              <a:t>MCU - NUCLEO-F411RE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EDCC5DE-635C-4976-B3D3-03E76CCF8B83}"/>
              </a:ext>
            </a:extLst>
          </p:cNvPr>
          <p:cNvGrpSpPr/>
          <p:nvPr/>
        </p:nvGrpSpPr>
        <p:grpSpPr>
          <a:xfrm>
            <a:off x="8841014" y="2388400"/>
            <a:ext cx="2857500" cy="3079527"/>
            <a:chOff x="8841014" y="2388400"/>
            <a:chExt cx="2857500" cy="3079527"/>
          </a:xfrm>
        </p:grpSpPr>
        <p:pic>
          <p:nvPicPr>
            <p:cNvPr id="1032" name="Picture 8" descr="디바이스마트,기계/제어/로봇/모터 &gt; 모터류 &gt; DC기어드모터 &gt; 일반기어,,JGA25-370 소형DC기어드 모터 [SZH-GNP103],로봇,스마트 소형 자동차 모터에 사용되는 6V 감속모터/속도:646~16RPM (6종) / OEM (중국)">
              <a:extLst>
                <a:ext uri="{FF2B5EF4-FFF2-40B4-BE49-F238E27FC236}">
                  <a16:creationId xmlns:a16="http://schemas.microsoft.com/office/drawing/2014/main" id="{41421223-96C9-472B-A3BB-D5B93BC6F7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41014" y="2388400"/>
              <a:ext cx="2857500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내용 개체 틀 4">
              <a:extLst>
                <a:ext uri="{FF2B5EF4-FFF2-40B4-BE49-F238E27FC236}">
                  <a16:creationId xmlns:a16="http://schemas.microsoft.com/office/drawing/2014/main" id="{8B328292-9FD5-46C9-989D-E8C7BCD5B4B1}"/>
                </a:ext>
              </a:extLst>
            </p:cNvPr>
            <p:cNvSpPr txBox="1">
              <a:spLocks/>
            </p:cNvSpPr>
            <p:nvPr/>
          </p:nvSpPr>
          <p:spPr>
            <a:xfrm>
              <a:off x="9291616" y="4604333"/>
              <a:ext cx="1956296" cy="86359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ko-KR" altLang="en-US" sz="2000" b="1" dirty="0" err="1"/>
                <a:t>기어드</a:t>
              </a:r>
              <a:r>
                <a:rPr lang="ko-KR" altLang="en-US" sz="2000" b="1" dirty="0"/>
                <a:t> </a:t>
              </a:r>
              <a:r>
                <a:rPr lang="en-US" altLang="ko-KR" sz="2000" b="1" dirty="0"/>
                <a:t>DC </a:t>
              </a:r>
              <a:r>
                <a:rPr lang="ko-KR" altLang="en-US" sz="2000" b="1" dirty="0"/>
                <a:t>모터</a:t>
              </a:r>
              <a:endParaRPr lang="en-US" altLang="ko-KR" sz="2000" b="1" dirty="0"/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altLang="ko-KR" sz="2000" b="1" dirty="0"/>
                <a:t>[JGA25-370]</a:t>
              </a:r>
            </a:p>
          </p:txBody>
        </p:sp>
      </p:grp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055555AC-361A-49F9-8BBD-CD2DDA12B6A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634077" y="2327476"/>
            <a:ext cx="2085705" cy="72976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85064BB-7BB1-499C-A9B4-75558EB225A4}"/>
              </a:ext>
            </a:extLst>
          </p:cNvPr>
          <p:cNvCxnSpPr>
            <a:cxnSpLocks/>
            <a:stCxn id="1036" idx="3"/>
            <a:endCxn id="1026" idx="1"/>
          </p:cNvCxnSpPr>
          <p:nvPr/>
        </p:nvCxnSpPr>
        <p:spPr>
          <a:xfrm flipV="1">
            <a:off x="3350986" y="3658567"/>
            <a:ext cx="1316264" cy="1165249"/>
          </a:xfrm>
          <a:prstGeom prst="bentConnector3">
            <a:avLst>
              <a:gd name="adj1" fmla="val 26142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78233CE-57C5-4A83-8BEF-A846698E25AD}"/>
              </a:ext>
            </a:extLst>
          </p:cNvPr>
          <p:cNvCxnSpPr>
            <a:stCxn id="1026" idx="3"/>
          </p:cNvCxnSpPr>
          <p:nvPr/>
        </p:nvCxnSpPr>
        <p:spPr>
          <a:xfrm>
            <a:off x="7524750" y="3658567"/>
            <a:ext cx="131626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14C8E287-7160-4317-8176-C5F8AF42336D}"/>
              </a:ext>
            </a:extLst>
          </p:cNvPr>
          <p:cNvCxnSpPr>
            <a:cxnSpLocks/>
          </p:cNvCxnSpPr>
          <p:nvPr/>
        </p:nvCxnSpPr>
        <p:spPr>
          <a:xfrm>
            <a:off x="2634077" y="2327475"/>
            <a:ext cx="2085705" cy="72976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9330FCC9-2D39-446E-9761-EB53950A0B8F}"/>
              </a:ext>
            </a:extLst>
          </p:cNvPr>
          <p:cNvCxnSpPr>
            <a:cxnSpLocks/>
          </p:cNvCxnSpPr>
          <p:nvPr/>
        </p:nvCxnSpPr>
        <p:spPr>
          <a:xfrm flipV="1">
            <a:off x="3350986" y="3658566"/>
            <a:ext cx="1316264" cy="1165249"/>
          </a:xfrm>
          <a:prstGeom prst="bentConnector3">
            <a:avLst>
              <a:gd name="adj1" fmla="val 26142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917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AA5EB4-CBE8-45F7-8D62-0BF7ED27A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단계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0A743F7-A065-4FA6-B958-7B16F3509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015"/>
            <a:ext cx="10515600" cy="4536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/>
              <a:t>Task 0. </a:t>
            </a:r>
            <a:r>
              <a:rPr lang="ko-KR" altLang="en-US" b="1" dirty="0"/>
              <a:t>외형 제작</a:t>
            </a:r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Task 1. </a:t>
            </a:r>
            <a:r>
              <a:rPr lang="ko-KR" altLang="en-US" b="1" dirty="0"/>
              <a:t>이미지 인식</a:t>
            </a:r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Task 2. </a:t>
            </a:r>
            <a:r>
              <a:rPr lang="ko-KR" altLang="en-US" b="1" dirty="0"/>
              <a:t>모터 제어 및 하드웨어 설계</a:t>
            </a:r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Task 3. </a:t>
            </a:r>
            <a:r>
              <a:rPr lang="ko-KR" altLang="en-US" b="1" dirty="0"/>
              <a:t>블루투스 연동</a:t>
            </a:r>
          </a:p>
        </p:txBody>
      </p:sp>
    </p:spTree>
    <p:extLst>
      <p:ext uri="{BB962C8B-B14F-4D97-AF65-F5344CB8AC3E}">
        <p14:creationId xmlns:p14="http://schemas.microsoft.com/office/powerpoint/2010/main" val="307789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A1E87-2541-4CD0-96A3-221F224FA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0 – </a:t>
            </a:r>
            <a:r>
              <a:rPr lang="ko-KR" altLang="en-US" dirty="0"/>
              <a:t>외형 제작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CD77B0-0FC4-4E6F-9CB2-29CCE5B356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73" t="40982" r="30816" b="51"/>
          <a:stretch/>
        </p:blipFill>
        <p:spPr>
          <a:xfrm>
            <a:off x="4517204" y="2404398"/>
            <a:ext cx="2667000" cy="2428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87B99D5-E0DC-4A7C-AE6A-70E5A3121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207" y="3769112"/>
            <a:ext cx="1812350" cy="15263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036F96-CA73-49BC-8315-8EDE19F7B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921" y="1862846"/>
            <a:ext cx="1811636" cy="15884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5D9732C-2CC0-484B-B0FC-9931A9BC24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19" t="9167" r="24035" b="5695"/>
          <a:stretch/>
        </p:blipFill>
        <p:spPr>
          <a:xfrm>
            <a:off x="8590084" y="1828540"/>
            <a:ext cx="2635826" cy="3551122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48FC548D-5902-4A05-84B4-57E9840E6622}"/>
              </a:ext>
            </a:extLst>
          </p:cNvPr>
          <p:cNvSpPr/>
          <p:nvPr/>
        </p:nvSpPr>
        <p:spPr>
          <a:xfrm>
            <a:off x="3407596" y="3253528"/>
            <a:ext cx="985784" cy="693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3E0CD0C-4131-432D-BE56-78C51CF0BDDB}"/>
              </a:ext>
            </a:extLst>
          </p:cNvPr>
          <p:cNvSpPr/>
          <p:nvPr/>
        </p:nvSpPr>
        <p:spPr>
          <a:xfrm>
            <a:off x="7330307" y="3253528"/>
            <a:ext cx="985784" cy="693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618DA9-C155-4A11-BDD7-1F5D65F636A5}"/>
              </a:ext>
            </a:extLst>
          </p:cNvPr>
          <p:cNvSpPr txBox="1"/>
          <p:nvPr/>
        </p:nvSpPr>
        <p:spPr>
          <a:xfrm>
            <a:off x="1661169" y="5724262"/>
            <a:ext cx="83790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800" b="1" dirty="0"/>
              <a:t>아크릴판과 </a:t>
            </a:r>
            <a:r>
              <a:rPr lang="en-US" altLang="ko-KR" sz="2800" b="1" dirty="0"/>
              <a:t>3D </a:t>
            </a:r>
            <a:r>
              <a:rPr lang="ko-KR" altLang="en-US" sz="2800" b="1" dirty="0"/>
              <a:t>프린터를 활용해 캐리어 </a:t>
            </a:r>
            <a:r>
              <a:rPr lang="en-US" altLang="ko-KR" sz="2800" b="1" dirty="0"/>
              <a:t>Body </a:t>
            </a:r>
            <a:r>
              <a:rPr lang="ko-KR" altLang="en-US" sz="2800" b="1" dirty="0"/>
              <a:t>제작 </a:t>
            </a:r>
            <a:endParaRPr lang="en-US" altLang="ko-KR" sz="28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E68D45-61DD-47B9-B11F-8FC59C46E001}"/>
              </a:ext>
            </a:extLst>
          </p:cNvPr>
          <p:cNvSpPr txBox="1"/>
          <p:nvPr/>
        </p:nvSpPr>
        <p:spPr>
          <a:xfrm>
            <a:off x="1499640" y="1317686"/>
            <a:ext cx="12114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sz="1600" b="1" dirty="0"/>
              <a:t>Modeling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3B2EDC-57EB-4162-8283-B4631B264DE4}"/>
              </a:ext>
            </a:extLst>
          </p:cNvPr>
          <p:cNvSpPr txBox="1"/>
          <p:nvPr/>
        </p:nvSpPr>
        <p:spPr>
          <a:xfrm>
            <a:off x="5512986" y="1317686"/>
            <a:ext cx="6754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sz="1600" b="1" dirty="0"/>
              <a:t>Print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1CD77A-3BF5-4AD0-B08F-0C1063DC6D8B}"/>
              </a:ext>
            </a:extLst>
          </p:cNvPr>
          <p:cNvSpPr txBox="1"/>
          <p:nvPr/>
        </p:nvSpPr>
        <p:spPr>
          <a:xfrm>
            <a:off x="9302255" y="1317686"/>
            <a:ext cx="12114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sz="1600" b="1" dirty="0"/>
              <a:t>Assembly</a:t>
            </a:r>
          </a:p>
        </p:txBody>
      </p:sp>
    </p:spTree>
    <p:extLst>
      <p:ext uri="{BB962C8B-B14F-4D97-AF65-F5344CB8AC3E}">
        <p14:creationId xmlns:p14="http://schemas.microsoft.com/office/powerpoint/2010/main" val="1431793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  <p:bldP spid="15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A1E87-2541-4CD0-96A3-221F224FA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0 – </a:t>
            </a:r>
            <a:r>
              <a:rPr lang="ko-KR" altLang="en-US" dirty="0"/>
              <a:t>외형 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1B6DF8A-B2B1-40F3-9D36-47F1502E9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618" y="1408678"/>
            <a:ext cx="6594764" cy="41217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9EFA529-828A-4F61-BA94-CA8FB4E4B27A}"/>
              </a:ext>
            </a:extLst>
          </p:cNvPr>
          <p:cNvSpPr txBox="1"/>
          <p:nvPr/>
        </p:nvSpPr>
        <p:spPr>
          <a:xfrm>
            <a:off x="3722255" y="5724262"/>
            <a:ext cx="47474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800" b="1"/>
              <a:t>밑판 레이저 가공 주문 제작</a:t>
            </a:r>
            <a:endParaRPr lang="en-US" altLang="ko-KR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18AF25-3F0D-4508-920B-7AD020164861}"/>
              </a:ext>
            </a:extLst>
          </p:cNvPr>
          <p:cNvSpPr txBox="1"/>
          <p:nvPr/>
        </p:nvSpPr>
        <p:spPr>
          <a:xfrm>
            <a:off x="8322169" y="5182506"/>
            <a:ext cx="1071213" cy="347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600" b="1" dirty="0"/>
              <a:t>견적 사진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243957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A1E87-2541-4CD0-96A3-221F224FA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Task 0 – </a:t>
            </a:r>
            <a:r>
              <a:rPr lang="ko-KR" altLang="en-US" dirty="0"/>
              <a:t>외형 제작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EFA529-828A-4F61-BA94-CA8FB4E4B27A}"/>
              </a:ext>
            </a:extLst>
          </p:cNvPr>
          <p:cNvSpPr txBox="1"/>
          <p:nvPr/>
        </p:nvSpPr>
        <p:spPr>
          <a:xfrm>
            <a:off x="5167745" y="5724262"/>
            <a:ext cx="18565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800" b="1"/>
              <a:t>최종 모형</a:t>
            </a:r>
            <a:endParaRPr lang="en-US" altLang="ko-KR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698076-DF2B-4A16-B4CF-CC59E0C6C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458" y="1600200"/>
            <a:ext cx="2740342" cy="3657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FA9E60-9651-4693-A1C4-DE6F5DD42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00200"/>
            <a:ext cx="2740342" cy="3657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CA91CA9-1B98-4671-95BD-8D5AC1E4C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828" y="1600200"/>
            <a:ext cx="274034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7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450</Words>
  <Application>Microsoft Office PowerPoint</Application>
  <PresentationFormat>와이드스크린</PresentationFormat>
  <Paragraphs>121</Paragraphs>
  <Slides>23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작품 개발 동기</vt:lpstr>
      <vt:lpstr>작품 개발 목표</vt:lpstr>
      <vt:lpstr>스마트 캐리어의 기능</vt:lpstr>
      <vt:lpstr>필요 부품</vt:lpstr>
      <vt:lpstr>개발 단계</vt:lpstr>
      <vt:lpstr>Task 0 – 외형 제작</vt:lpstr>
      <vt:lpstr>Task 0 – 외형 제작</vt:lpstr>
      <vt:lpstr>Task 0 – 외형 제작</vt:lpstr>
      <vt:lpstr>Task 1 – 이미지 인식</vt:lpstr>
      <vt:lpstr>Task 1 – 이미지 인식</vt:lpstr>
      <vt:lpstr>Task 2 – 모터 제어 및 하드웨어 설계</vt:lpstr>
      <vt:lpstr>Task 2 – 모터 제어 및 하드웨어 설계</vt:lpstr>
      <vt:lpstr>Task 2 – 모터 제어 및 하드웨어 설계</vt:lpstr>
      <vt:lpstr>Task 2 – 모터 제어 및 하드웨어 설계</vt:lpstr>
      <vt:lpstr>Task 2 – 모터 제어 및 하드웨어 설계</vt:lpstr>
      <vt:lpstr>Task 3 – 블루투스 연동</vt:lpstr>
      <vt:lpstr>Task 3 – 블루투스 연동</vt:lpstr>
      <vt:lpstr>Task 3 – 블루투스 연동</vt:lpstr>
      <vt:lpstr>Task 3 – 블루투스 연동</vt:lpstr>
      <vt:lpstr>개선 및 추가 사항</vt:lpstr>
      <vt:lpstr>고찰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이민준</dc:creator>
  <cp:lastModifiedBy>이민준</cp:lastModifiedBy>
  <cp:revision>16</cp:revision>
  <dcterms:created xsi:type="dcterms:W3CDTF">2021-12-17T00:06:19Z</dcterms:created>
  <dcterms:modified xsi:type="dcterms:W3CDTF">2022-01-24T12:53:38Z</dcterms:modified>
</cp:coreProperties>
</file>

<file path=docProps/thumbnail.jpeg>
</file>